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310" r:id="rId2"/>
  </p:sldMasterIdLst>
  <p:notesMasterIdLst>
    <p:notesMasterId r:id="rId20"/>
  </p:notesMasterIdLst>
  <p:handoutMasterIdLst>
    <p:handoutMasterId r:id="rId21"/>
  </p:handoutMasterIdLst>
  <p:sldIdLst>
    <p:sldId id="1485" r:id="rId3"/>
    <p:sldId id="1482" r:id="rId4"/>
    <p:sldId id="1486" r:id="rId5"/>
    <p:sldId id="1459" r:id="rId6"/>
    <p:sldId id="1488" r:id="rId7"/>
    <p:sldId id="1489" r:id="rId8"/>
    <p:sldId id="1490" r:id="rId9"/>
    <p:sldId id="1495" r:id="rId10"/>
    <p:sldId id="1464" r:id="rId11"/>
    <p:sldId id="1466" r:id="rId12"/>
    <p:sldId id="1492" r:id="rId13"/>
    <p:sldId id="1457" r:id="rId14"/>
    <p:sldId id="1491" r:id="rId15"/>
    <p:sldId id="1494" r:id="rId16"/>
    <p:sldId id="1493" r:id="rId17"/>
    <p:sldId id="1487" r:id="rId18"/>
    <p:sldId id="1484" r:id="rId19"/>
  </p:sldIdLst>
  <p:sldSz cx="12436475" cy="6994525"/>
  <p:notesSz cx="6858000" cy="9144000"/>
  <p:custDataLst>
    <p:tags r:id="rId22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1" name="Autor" initials="A" lastIdx="0" clrIdx="1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E3C038"/>
    <a:srgbClr val="001344"/>
    <a:srgbClr val="0078D7"/>
    <a:srgbClr val="000000"/>
    <a:srgbClr val="592C8C"/>
    <a:srgbClr val="505050"/>
    <a:srgbClr val="00BCF2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32" autoAdjust="0"/>
    <p:restoredTop sz="92131" autoAdjust="0"/>
  </p:normalViewPr>
  <p:slideViewPr>
    <p:cSldViewPr>
      <p:cViewPr varScale="1">
        <p:scale>
          <a:sx n="96" d="100"/>
          <a:sy n="96" d="100"/>
        </p:scale>
        <p:origin x="9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5/8/2023 11:40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5/8/2023 11:40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5/8/2023 11:40 AM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377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5/8/2023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5/8/2023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9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5/8/2023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1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CC4F9EC-AA9C-E14D-2EBC-36966366CE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2589213" y="699434"/>
            <a:ext cx="7258049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6F279E5-DF2A-4D86-86F4-BB01A0C2E6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6178" y="6322857"/>
            <a:ext cx="759373" cy="58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3223EC-F96A-4AE0-91E8-4EE2E9F1CA54}"/>
              </a:ext>
            </a:extLst>
          </p:cNvPr>
          <p:cNvGrpSpPr/>
          <p:nvPr userDrawn="1"/>
        </p:nvGrpSpPr>
        <p:grpSpPr>
          <a:xfrm>
            <a:off x="-1" y="6248400"/>
            <a:ext cx="12436475" cy="754062"/>
            <a:chOff x="-1" y="6248400"/>
            <a:chExt cx="12436475" cy="754062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-1" y="6248400"/>
              <a:ext cx="12436475" cy="7540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9D67FB8-65E2-45DD-B1AA-59F22B661C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/>
          </p:blipFill>
          <p:spPr bwMode="auto">
            <a:xfrm>
              <a:off x="556178" y="6322857"/>
              <a:ext cx="759373" cy="58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C12652-0A33-4554-B697-2B267F7BB1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6178" y="6322857"/>
            <a:ext cx="759373" cy="58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073E28-B4ED-4EAC-831D-E398FF3BFE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6178" y="6322857"/>
            <a:ext cx="759373" cy="58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561637" y="619871"/>
            <a:ext cx="1647952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9267-C2BA-4FB8-9CAB-25571FE51B13}"/>
              </a:ext>
            </a:extLst>
          </p:cNvPr>
          <p:cNvSpPr txBox="1"/>
          <p:nvPr userDrawn="1"/>
        </p:nvSpPr>
        <p:spPr>
          <a:xfrm>
            <a:off x="350837" y="647572"/>
            <a:ext cx="678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May 11</a:t>
            </a:r>
            <a:r>
              <a:rPr lang="en-US" sz="2400" kern="1200" baseline="300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th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 – 13</a:t>
            </a:r>
            <a:r>
              <a:rPr lang="en-US" sz="2400" kern="1200" baseline="300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th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, 2023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522056D-6C1F-7BA2-95FE-8DC7D1C79B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2591423" y="699434"/>
            <a:ext cx="7253629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56E502-99D7-4E6F-BB67-C71A0A5718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83137" y="5554663"/>
            <a:ext cx="1313398" cy="101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1C1329-1CD0-4FD3-9BCE-1F6CC85C3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7737" y="5554663"/>
            <a:ext cx="1313398" cy="101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663C590-E0BC-4AF6-BE38-F7A08ED0E4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7737" y="5554663"/>
            <a:ext cx="1313398" cy="101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3C7B6F-64E5-4FFA-A7F0-2D56F5310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2591423" y="699434"/>
            <a:ext cx="7253629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7D4634-E12D-4F3C-8848-E41C183EBE33}"/>
              </a:ext>
            </a:extLst>
          </p:cNvPr>
          <p:cNvGrpSpPr/>
          <p:nvPr userDrawn="1"/>
        </p:nvGrpSpPr>
        <p:grpSpPr>
          <a:xfrm>
            <a:off x="1" y="6240463"/>
            <a:ext cx="12436474" cy="754062"/>
            <a:chOff x="1" y="6240463"/>
            <a:chExt cx="12436474" cy="754062"/>
          </a:xfrm>
        </p:grpSpPr>
        <p:sp>
          <p:nvSpPr>
            <p:cNvPr id="8" name="Rectangle 7"/>
            <p:cNvSpPr/>
            <p:nvPr userDrawn="1"/>
          </p:nvSpPr>
          <p:spPr bwMode="auto">
            <a:xfrm>
              <a:off x="1" y="6240463"/>
              <a:ext cx="12436474" cy="75406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61022FB-F1AC-4578-B53E-77613F1EC93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6178" y="6322857"/>
              <a:ext cx="759373" cy="58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B706D1-846F-475D-9CD4-6859FB1DB2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7737" y="5554663"/>
            <a:ext cx="1313398" cy="101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598499-D631-4393-BC04-398CD5CEE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01956" y="225400"/>
            <a:ext cx="7128367" cy="654372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D3350EA-831C-4C6A-A770-BC019C18E5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903068" y="4106862"/>
            <a:ext cx="2857937" cy="22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5E148-B7E1-4708-980E-4EC968B21E98}"/>
              </a:ext>
            </a:extLst>
          </p:cNvPr>
          <p:cNvSpPr txBox="1"/>
          <p:nvPr userDrawn="1"/>
        </p:nvSpPr>
        <p:spPr>
          <a:xfrm>
            <a:off x="312736" y="1668462"/>
            <a:ext cx="4038600" cy="6832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lang="en-US" sz="2800" b="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cs typeface="Segoe UI" pitchFamily="34" charset="0"/>
              </a:defRPr>
            </a:lvl1pPr>
          </a:lstStyle>
          <a:p>
            <a:pPr lvl="0"/>
            <a:r>
              <a:rPr lang="es-ES" noProof="0" dirty="0"/>
              <a:t>Nuestros patrocinadores</a:t>
            </a:r>
          </a:p>
        </p:txBody>
      </p:sp>
    </p:spTree>
    <p:extLst>
      <p:ext uri="{BB962C8B-B14F-4D97-AF65-F5344CB8AC3E}">
        <p14:creationId xmlns:p14="http://schemas.microsoft.com/office/powerpoint/2010/main" val="21970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547EE5A-ACB4-4CAA-8C2B-35ACEB2C10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5315" y="5554663"/>
            <a:ext cx="1318243" cy="101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98FAFD-BC2F-4CB8-BEB1-0D3206027F43}"/>
              </a:ext>
            </a:extLst>
          </p:cNvPr>
          <p:cNvGrpSpPr/>
          <p:nvPr userDrawn="1"/>
        </p:nvGrpSpPr>
        <p:grpSpPr>
          <a:xfrm>
            <a:off x="1" y="487"/>
            <a:ext cx="12436474" cy="664537"/>
            <a:chOff x="1" y="487"/>
            <a:chExt cx="12436474" cy="664537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1" y="487"/>
              <a:ext cx="12436474" cy="664537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5400" dist="12700" dir="5400000" algn="t" rotWithShape="0">
                <a:prstClr val="black">
                  <a:alpha val="1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000" kern="12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B7C705D-D751-4036-809B-5677A0C948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6177" y="38118"/>
              <a:ext cx="759373" cy="58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2426305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#YourLocationHashTag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6C4BA6A-4F70-4166-A7E0-B045642A6F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5315" y="5554663"/>
            <a:ext cx="1318243" cy="101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318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378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377" r:id="rId24"/>
    <p:sldLayoutId id="2147484380" r:id="rId25"/>
    <p:sldLayoutId id="2147484258" r:id="rId26"/>
    <p:sldLayoutId id="2147484260" r:id="rId27"/>
    <p:sldLayoutId id="2147484299" r:id="rId28"/>
    <p:sldLayoutId id="2147484345" r:id="rId29"/>
    <p:sldLayoutId id="2147484263" r:id="rId30"/>
    <p:sldLayoutId id="2147484376" r:id="rId31"/>
    <p:sldLayoutId id="2147484383" r:id="rId32"/>
    <p:sldLayoutId id="2147484381" r:id="rId3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gif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7037" y="924073"/>
            <a:ext cx="11125200" cy="849463"/>
          </a:xfrm>
        </p:spPr>
        <p:txBody>
          <a:bodyPr/>
          <a:lstStyle/>
          <a:p>
            <a:r>
              <a:rPr lang="en-US" sz="4800" dirty="0"/>
              <a:t>¿</a:t>
            </a:r>
            <a:r>
              <a:rPr lang="en-US" sz="4800" dirty="0" err="1"/>
              <a:t>Qué</a:t>
            </a:r>
            <a:r>
              <a:rPr lang="en-US" sz="4800" dirty="0"/>
              <a:t> </a:t>
            </a:r>
            <a:r>
              <a:rPr lang="en-US" sz="4800" dirty="0" err="1"/>
              <a:t>necesitaremos</a:t>
            </a:r>
            <a:r>
              <a:rPr lang="en-US" sz="4800" dirty="0"/>
              <a:t> para Auto-GPT?</a:t>
            </a:r>
          </a:p>
        </p:txBody>
      </p:sp>
      <p:pic>
        <p:nvPicPr>
          <p:cNvPr id="8" name="Picture 4" descr="Python icon - Free download on Iconfinder">
            <a:extLst>
              <a:ext uri="{FF2B5EF4-FFF2-40B4-BE49-F238E27FC236}">
                <a16:creationId xmlns:a16="http://schemas.microsoft.com/office/drawing/2014/main" id="{C5193445-4272-4012-6895-081B525FB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7" y="2515121"/>
            <a:ext cx="20066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3">
            <a:extLst>
              <a:ext uri="{FF2B5EF4-FFF2-40B4-BE49-F238E27FC236}">
                <a16:creationId xmlns:a16="http://schemas.microsoft.com/office/drawing/2014/main" id="{138212DC-2411-BE5B-E372-262983818B6D}"/>
              </a:ext>
            </a:extLst>
          </p:cNvPr>
          <p:cNvSpPr txBox="1">
            <a:spLocks/>
          </p:cNvSpPr>
          <p:nvPr/>
        </p:nvSpPr>
        <p:spPr>
          <a:xfrm>
            <a:off x="884237" y="4718794"/>
            <a:ext cx="2006599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Lufga" panose="00000500000000000000" pitchFamily="50" charset="0"/>
                <a:ea typeface="+mn-ea"/>
                <a:cs typeface="Segoe UI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Python 3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35FD4FD3-6052-6B3E-8C7F-41F2471B7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667" y="2515121"/>
            <a:ext cx="2006599" cy="200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ítulo 3">
            <a:extLst>
              <a:ext uri="{FF2B5EF4-FFF2-40B4-BE49-F238E27FC236}">
                <a16:creationId xmlns:a16="http://schemas.microsoft.com/office/drawing/2014/main" id="{E0256DD7-D91F-8A4C-D945-D414E2A34979}"/>
              </a:ext>
            </a:extLst>
          </p:cNvPr>
          <p:cNvSpPr txBox="1">
            <a:spLocks/>
          </p:cNvSpPr>
          <p:nvPr/>
        </p:nvSpPr>
        <p:spPr>
          <a:xfrm>
            <a:off x="8199437" y="4589461"/>
            <a:ext cx="4330701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Lufga" panose="00000500000000000000" pitchFamily="50" charset="0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s-ES" dirty="0" err="1">
                <a:solidFill>
                  <a:schemeClr val="tx1"/>
                </a:solidFill>
                <a:latin typeface="-apple-system"/>
              </a:rPr>
              <a:t>Significant</a:t>
            </a:r>
            <a:r>
              <a:rPr lang="es-ES" dirty="0">
                <a:solidFill>
                  <a:schemeClr val="tx1"/>
                </a:solidFill>
                <a:latin typeface="-apple-system"/>
              </a:rPr>
              <a:t>-Gravitas/</a:t>
            </a:r>
          </a:p>
          <a:p>
            <a:pPr algn="ctr"/>
            <a:r>
              <a:rPr lang="es-ES" dirty="0">
                <a:solidFill>
                  <a:schemeClr val="tx1"/>
                </a:solidFill>
                <a:latin typeface="-apple-system"/>
              </a:rPr>
              <a:t>Auto-GPT-</a:t>
            </a:r>
            <a:r>
              <a:rPr lang="es-ES" dirty="0" err="1">
                <a:solidFill>
                  <a:schemeClr val="tx1"/>
                </a:solidFill>
                <a:latin typeface="-apple-system"/>
              </a:rPr>
              <a:t>Plugins</a:t>
            </a:r>
            <a:endParaRPr lang="es-ES" dirty="0">
              <a:solidFill>
                <a:schemeClr val="tx1"/>
              </a:solidFill>
              <a:latin typeface="-apple-system"/>
            </a:endParaRPr>
          </a:p>
        </p:txBody>
      </p:sp>
      <p:pic>
        <p:nvPicPr>
          <p:cNvPr id="17" name="Picture 8" descr="OpenAI's bug bounty program - Bugcrowd">
            <a:extLst>
              <a:ext uri="{FF2B5EF4-FFF2-40B4-BE49-F238E27FC236}">
                <a16:creationId xmlns:a16="http://schemas.microsoft.com/office/drawing/2014/main" id="{BEDB16EF-689F-13CA-D19E-CA3A4C561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437" y="2493962"/>
            <a:ext cx="2006599" cy="200659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ítulo 3">
            <a:extLst>
              <a:ext uri="{FF2B5EF4-FFF2-40B4-BE49-F238E27FC236}">
                <a16:creationId xmlns:a16="http://schemas.microsoft.com/office/drawing/2014/main" id="{D4BA39B5-5EED-FDA9-C919-3D9FC57A18AA}"/>
              </a:ext>
            </a:extLst>
          </p:cNvPr>
          <p:cNvSpPr txBox="1">
            <a:spLocks/>
          </p:cNvSpPr>
          <p:nvPr/>
        </p:nvSpPr>
        <p:spPr>
          <a:xfrm>
            <a:off x="4770437" y="4666989"/>
            <a:ext cx="2006599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Lufga" panose="00000500000000000000" pitchFamily="50" charset="0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s-ES" dirty="0">
                <a:solidFill>
                  <a:schemeClr val="tx1"/>
                </a:solidFill>
              </a:rPr>
              <a:t>Azure </a:t>
            </a:r>
            <a:r>
              <a:rPr lang="es-ES" dirty="0" err="1">
                <a:solidFill>
                  <a:schemeClr val="tx1"/>
                </a:solidFill>
              </a:rPr>
              <a:t>OpenAI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85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424AB3-46D4-782E-80E6-9D8AA4D1E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860" y="560409"/>
            <a:ext cx="9485375" cy="1181862"/>
          </a:xfrm>
        </p:spPr>
        <p:txBody>
          <a:bodyPr wrap="square" anchor="t">
            <a:noAutofit/>
          </a:bodyPr>
          <a:lstStyle/>
          <a:p>
            <a:r>
              <a:rPr lang="es-ES" sz="4000" dirty="0"/>
              <a:t>Ok tengo dos herramientas.. ¿Pero como hago que hablen entre ellas?</a:t>
            </a:r>
          </a:p>
        </p:txBody>
      </p:sp>
      <p:pic>
        <p:nvPicPr>
          <p:cNvPr id="3078" name="Picture 6" descr="Txt file - Free files and folders icons">
            <a:extLst>
              <a:ext uri="{FF2B5EF4-FFF2-40B4-BE49-F238E27FC236}">
                <a16:creationId xmlns:a16="http://schemas.microsoft.com/office/drawing/2014/main" id="{B1158C5D-9B4A-6E90-07E4-41F374B99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7" y="3878262"/>
            <a:ext cx="1600199" cy="16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3">
            <a:extLst>
              <a:ext uri="{FF2B5EF4-FFF2-40B4-BE49-F238E27FC236}">
                <a16:creationId xmlns:a16="http://schemas.microsoft.com/office/drawing/2014/main" id="{4F9B9B96-8A10-CF3D-4684-70CDF4C230B5}"/>
              </a:ext>
            </a:extLst>
          </p:cNvPr>
          <p:cNvSpPr txBox="1">
            <a:spLocks/>
          </p:cNvSpPr>
          <p:nvPr/>
        </p:nvSpPr>
        <p:spPr>
          <a:xfrm>
            <a:off x="808037" y="5630862"/>
            <a:ext cx="3581400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Lufga" panose="00000500000000000000" pitchFamily="50" charset="0"/>
                <a:ea typeface="+mn-ea"/>
                <a:cs typeface="Segoe UI" pitchFamily="34" charset="0"/>
              </a:defRPr>
            </a:lvl1pPr>
          </a:lstStyle>
          <a:p>
            <a:r>
              <a:rPr lang="es-ES" sz="3200" dirty="0">
                <a:solidFill>
                  <a:schemeClr val="tx1"/>
                </a:solidFill>
              </a:rPr>
              <a:t>Instructions.txt</a:t>
            </a:r>
          </a:p>
        </p:txBody>
      </p:sp>
      <p:pic>
        <p:nvPicPr>
          <p:cNvPr id="4" name="Picture 6" descr="Txt file - Free files and folders icons">
            <a:extLst>
              <a:ext uri="{FF2B5EF4-FFF2-40B4-BE49-F238E27FC236}">
                <a16:creationId xmlns:a16="http://schemas.microsoft.com/office/drawing/2014/main" id="{62D39A74-157E-D6DB-2A39-7EECD1DD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741" y="1652498"/>
            <a:ext cx="1600199" cy="16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3">
            <a:extLst>
              <a:ext uri="{FF2B5EF4-FFF2-40B4-BE49-F238E27FC236}">
                <a16:creationId xmlns:a16="http://schemas.microsoft.com/office/drawing/2014/main" id="{950E0C12-EF92-AA3D-3164-6512B3846622}"/>
              </a:ext>
            </a:extLst>
          </p:cNvPr>
          <p:cNvSpPr txBox="1">
            <a:spLocks/>
          </p:cNvSpPr>
          <p:nvPr/>
        </p:nvSpPr>
        <p:spPr>
          <a:xfrm>
            <a:off x="6369775" y="3362753"/>
            <a:ext cx="3581400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Lufga" panose="00000500000000000000" pitchFamily="50" charset="0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s-ES" sz="3200" dirty="0">
                <a:solidFill>
                  <a:schemeClr val="tx1"/>
                </a:solidFill>
              </a:rPr>
              <a:t>status.txt</a:t>
            </a:r>
          </a:p>
        </p:txBody>
      </p:sp>
      <p:pic>
        <p:nvPicPr>
          <p:cNvPr id="6" name="Picture 6" descr="Txt file - Free files and folders icons">
            <a:extLst>
              <a:ext uri="{FF2B5EF4-FFF2-40B4-BE49-F238E27FC236}">
                <a16:creationId xmlns:a16="http://schemas.microsoft.com/office/drawing/2014/main" id="{07F4B4A5-023B-DFC2-80F9-3B805FF6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39" y="4399995"/>
            <a:ext cx="1600199" cy="16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C3E36DD9-96E6-B211-235D-8A938282D56F}"/>
              </a:ext>
            </a:extLst>
          </p:cNvPr>
          <p:cNvSpPr txBox="1">
            <a:spLocks/>
          </p:cNvSpPr>
          <p:nvPr/>
        </p:nvSpPr>
        <p:spPr>
          <a:xfrm>
            <a:off x="6256338" y="6183885"/>
            <a:ext cx="3581400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Lufga" panose="00000500000000000000" pitchFamily="50" charset="0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s-ES" sz="3200" dirty="0">
                <a:solidFill>
                  <a:schemeClr val="tx1"/>
                </a:solidFill>
              </a:rPr>
              <a:t>actions.txt</a:t>
            </a:r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C2FD33A1-976E-2191-49E8-AF365787EFBE}"/>
              </a:ext>
            </a:extLst>
          </p:cNvPr>
          <p:cNvSpPr/>
          <p:nvPr/>
        </p:nvSpPr>
        <p:spPr bwMode="auto">
          <a:xfrm>
            <a:off x="3483980" y="2990520"/>
            <a:ext cx="3877257" cy="1842574"/>
          </a:xfrm>
          <a:custGeom>
            <a:avLst/>
            <a:gdLst>
              <a:gd name="connsiteX0" fmla="*/ 0 w 4953964"/>
              <a:gd name="connsiteY0" fmla="*/ 1863524 h 1950997"/>
              <a:gd name="connsiteX1" fmla="*/ 2650602 w 4953964"/>
              <a:gd name="connsiteY1" fmla="*/ 1736203 h 1950997"/>
              <a:gd name="connsiteX2" fmla="*/ 4953964 w 4953964"/>
              <a:gd name="connsiteY2" fmla="*/ 0 h 195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964" h="1950997">
                <a:moveTo>
                  <a:pt x="0" y="1863524"/>
                </a:moveTo>
                <a:cubicBezTo>
                  <a:pt x="912470" y="1955157"/>
                  <a:pt x="1824941" y="2046790"/>
                  <a:pt x="2650602" y="1736203"/>
                </a:cubicBezTo>
                <a:cubicBezTo>
                  <a:pt x="3476263" y="1425616"/>
                  <a:pt x="4519913" y="326020"/>
                  <a:pt x="4953964" y="0"/>
                </a:cubicBezTo>
              </a:path>
            </a:pathLst>
          </a:custGeom>
          <a:ln w="76200"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966620D7-9D30-397F-287E-EF721446D2E9}"/>
              </a:ext>
            </a:extLst>
          </p:cNvPr>
          <p:cNvSpPr/>
          <p:nvPr/>
        </p:nvSpPr>
        <p:spPr bwMode="auto">
          <a:xfrm>
            <a:off x="3483981" y="4725331"/>
            <a:ext cx="3581400" cy="761069"/>
          </a:xfrm>
          <a:custGeom>
            <a:avLst/>
            <a:gdLst>
              <a:gd name="connsiteX0" fmla="*/ 0 w 5104435"/>
              <a:gd name="connsiteY0" fmla="*/ 43439 h 761069"/>
              <a:gd name="connsiteX1" fmla="*/ 2743200 w 5104435"/>
              <a:gd name="connsiteY1" fmla="*/ 78163 h 761069"/>
              <a:gd name="connsiteX2" fmla="*/ 5104435 w 5104435"/>
              <a:gd name="connsiteY2" fmla="*/ 761069 h 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4435" h="761069">
                <a:moveTo>
                  <a:pt x="0" y="43439"/>
                </a:moveTo>
                <a:cubicBezTo>
                  <a:pt x="946230" y="998"/>
                  <a:pt x="1892461" y="-41442"/>
                  <a:pt x="2743200" y="78163"/>
                </a:cubicBezTo>
                <a:cubicBezTo>
                  <a:pt x="3593939" y="197768"/>
                  <a:pt x="4797706" y="722487"/>
                  <a:pt x="5104435" y="761069"/>
                </a:cubicBezTo>
              </a:path>
            </a:pathLst>
          </a:custGeom>
          <a:ln w="76200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8" descr="OpenAI's bug bounty program - Bugcrowd">
            <a:extLst>
              <a:ext uri="{FF2B5EF4-FFF2-40B4-BE49-F238E27FC236}">
                <a16:creationId xmlns:a16="http://schemas.microsoft.com/office/drawing/2014/main" id="{3AF143FE-A6DE-805D-DBA5-BCB86E59C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7" y="2214965"/>
            <a:ext cx="1181862" cy="118186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196E4D3C-F4AF-CF6C-280A-40D0F4A310C8}"/>
              </a:ext>
            </a:extLst>
          </p:cNvPr>
          <p:cNvSpPr/>
          <p:nvPr/>
        </p:nvSpPr>
        <p:spPr bwMode="auto">
          <a:xfrm>
            <a:off x="2168346" y="2724660"/>
            <a:ext cx="1304059" cy="1002388"/>
          </a:xfrm>
          <a:custGeom>
            <a:avLst/>
            <a:gdLst>
              <a:gd name="connsiteX0" fmla="*/ 1304059 w 1304059"/>
              <a:gd name="connsiteY0" fmla="*/ 87988 h 1002388"/>
              <a:gd name="connsiteX1" fmla="*/ 146591 w 1304059"/>
              <a:gd name="connsiteY1" fmla="*/ 87988 h 1002388"/>
              <a:gd name="connsiteX2" fmla="*/ 7695 w 1304059"/>
              <a:gd name="connsiteY2" fmla="*/ 1002388 h 10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059" h="1002388">
                <a:moveTo>
                  <a:pt x="1304059" y="87988"/>
                </a:moveTo>
                <a:cubicBezTo>
                  <a:pt x="833355" y="11788"/>
                  <a:pt x="362652" y="-64412"/>
                  <a:pt x="146591" y="87988"/>
                </a:cubicBezTo>
                <a:cubicBezTo>
                  <a:pt x="-69470" y="240388"/>
                  <a:pt x="21199" y="853846"/>
                  <a:pt x="7695" y="1002388"/>
                </a:cubicBezTo>
              </a:path>
            </a:pathLst>
          </a:custGeom>
          <a:ln w="76200">
            <a:headEnd type="diamond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AA025E78-5987-BB4A-7384-CDD69258530B}"/>
              </a:ext>
            </a:extLst>
          </p:cNvPr>
          <p:cNvSpPr/>
          <p:nvPr/>
        </p:nvSpPr>
        <p:spPr bwMode="auto">
          <a:xfrm>
            <a:off x="4907666" y="3136738"/>
            <a:ext cx="2183477" cy="1696355"/>
          </a:xfrm>
          <a:custGeom>
            <a:avLst/>
            <a:gdLst>
              <a:gd name="connsiteX0" fmla="*/ 0 w 3530278"/>
              <a:gd name="connsiteY0" fmla="*/ 0 h 1516284"/>
              <a:gd name="connsiteX1" fmla="*/ 1423686 w 3530278"/>
              <a:gd name="connsiteY1" fmla="*/ 428264 h 1516284"/>
              <a:gd name="connsiteX2" fmla="*/ 3530278 w 3530278"/>
              <a:gd name="connsiteY2" fmla="*/ 1516284 h 1516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30278" h="1516284">
                <a:moveTo>
                  <a:pt x="0" y="0"/>
                </a:moveTo>
                <a:cubicBezTo>
                  <a:pt x="417653" y="87775"/>
                  <a:pt x="835306" y="175550"/>
                  <a:pt x="1423686" y="428264"/>
                </a:cubicBezTo>
                <a:cubicBezTo>
                  <a:pt x="2012066" y="680978"/>
                  <a:pt x="3196541" y="1408254"/>
                  <a:pt x="3530278" y="1516284"/>
                </a:cubicBezTo>
              </a:path>
            </a:pathLst>
          </a:custGeom>
          <a:ln w="76200">
            <a:headEnd type="diamond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6A744B58-2EA2-776D-9F5E-06B9134BC585}"/>
              </a:ext>
            </a:extLst>
          </p:cNvPr>
          <p:cNvSpPr/>
          <p:nvPr/>
        </p:nvSpPr>
        <p:spPr bwMode="auto">
          <a:xfrm>
            <a:off x="4930815" y="2483432"/>
            <a:ext cx="2430421" cy="993651"/>
          </a:xfrm>
          <a:custGeom>
            <a:avLst/>
            <a:gdLst>
              <a:gd name="connsiteX0" fmla="*/ 0 w 3495555"/>
              <a:gd name="connsiteY0" fmla="*/ 601883 h 907503"/>
              <a:gd name="connsiteX1" fmla="*/ 1828800 w 3495555"/>
              <a:gd name="connsiteY1" fmla="*/ 879676 h 907503"/>
              <a:gd name="connsiteX2" fmla="*/ 3495555 w 3495555"/>
              <a:gd name="connsiteY2" fmla="*/ 0 h 90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555" h="907503">
                <a:moveTo>
                  <a:pt x="0" y="601883"/>
                </a:moveTo>
                <a:cubicBezTo>
                  <a:pt x="623103" y="790936"/>
                  <a:pt x="1246207" y="979990"/>
                  <a:pt x="1828800" y="879676"/>
                </a:cubicBezTo>
                <a:cubicBezTo>
                  <a:pt x="2411393" y="779362"/>
                  <a:pt x="3306502" y="156258"/>
                  <a:pt x="3495555" y="0"/>
                </a:cubicBezTo>
              </a:path>
            </a:pathLst>
          </a:custGeom>
          <a:ln w="76200">
            <a:headEnd type="diamond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4" descr="Python icon - Free download on Iconfinder">
            <a:extLst>
              <a:ext uri="{FF2B5EF4-FFF2-40B4-BE49-F238E27FC236}">
                <a16:creationId xmlns:a16="http://schemas.microsoft.com/office/drawing/2014/main" id="{227E75D2-5375-6D52-F4FB-3EF1056A5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129" y="2724660"/>
            <a:ext cx="20066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tarcraft 2 Icon #346669 - Free Icons Library">
            <a:extLst>
              <a:ext uri="{FF2B5EF4-FFF2-40B4-BE49-F238E27FC236}">
                <a16:creationId xmlns:a16="http://schemas.microsoft.com/office/drawing/2014/main" id="{748A0DA9-B306-B9AD-BF5F-A15AB54A2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962" y="2955895"/>
            <a:ext cx="1544130" cy="15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A6E9AB54-7021-BE24-E5CE-7CF79D49B970}"/>
              </a:ext>
            </a:extLst>
          </p:cNvPr>
          <p:cNvSpPr/>
          <p:nvPr/>
        </p:nvSpPr>
        <p:spPr bwMode="auto">
          <a:xfrm>
            <a:off x="8843058" y="2766349"/>
            <a:ext cx="1458410" cy="681518"/>
          </a:xfrm>
          <a:custGeom>
            <a:avLst/>
            <a:gdLst>
              <a:gd name="connsiteX0" fmla="*/ 1458410 w 1458410"/>
              <a:gd name="connsiteY0" fmla="*/ 613459 h 681518"/>
              <a:gd name="connsiteX1" fmla="*/ 555585 w 1458410"/>
              <a:gd name="connsiteY1" fmla="*/ 625033 h 681518"/>
              <a:gd name="connsiteX2" fmla="*/ 0 w 1458410"/>
              <a:gd name="connsiteY2" fmla="*/ 0 h 68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8410" h="681518">
                <a:moveTo>
                  <a:pt x="1458410" y="613459"/>
                </a:moveTo>
                <a:cubicBezTo>
                  <a:pt x="1128531" y="670367"/>
                  <a:pt x="798653" y="727276"/>
                  <a:pt x="555585" y="625033"/>
                </a:cubicBezTo>
                <a:cubicBezTo>
                  <a:pt x="312517" y="522790"/>
                  <a:pt x="52086" y="115747"/>
                  <a:pt x="0" y="0"/>
                </a:cubicBezTo>
              </a:path>
            </a:pathLst>
          </a:cu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A6512D2D-D711-BA44-A0E7-FBB3B3787612}"/>
              </a:ext>
            </a:extLst>
          </p:cNvPr>
          <p:cNvSpPr/>
          <p:nvPr/>
        </p:nvSpPr>
        <p:spPr bwMode="auto">
          <a:xfrm>
            <a:off x="8785185" y="4043521"/>
            <a:ext cx="1597306" cy="794697"/>
          </a:xfrm>
          <a:custGeom>
            <a:avLst/>
            <a:gdLst>
              <a:gd name="connsiteX0" fmla="*/ 1597306 w 1597306"/>
              <a:gd name="connsiteY0" fmla="*/ 53917 h 794697"/>
              <a:gd name="connsiteX1" fmla="*/ 601883 w 1597306"/>
              <a:gd name="connsiteY1" fmla="*/ 77066 h 794697"/>
              <a:gd name="connsiteX2" fmla="*/ 0 w 1597306"/>
              <a:gd name="connsiteY2" fmla="*/ 794697 h 794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7306" h="794697">
                <a:moveTo>
                  <a:pt x="1597306" y="53917"/>
                </a:moveTo>
                <a:cubicBezTo>
                  <a:pt x="1232703" y="3760"/>
                  <a:pt x="868101" y="-46397"/>
                  <a:pt x="601883" y="77066"/>
                </a:cubicBezTo>
                <a:cubicBezTo>
                  <a:pt x="335665" y="200529"/>
                  <a:pt x="167832" y="497613"/>
                  <a:pt x="0" y="794697"/>
                </a:cubicBezTo>
              </a:path>
            </a:pathLst>
          </a:custGeom>
          <a:ln w="76200"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31452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9437" y="1516062"/>
            <a:ext cx="9363062" cy="1840230"/>
          </a:xfrm>
        </p:spPr>
        <p:txBody>
          <a:bodyPr/>
          <a:lstStyle/>
          <a:p>
            <a:r>
              <a:rPr lang="en-US" sz="6000" dirty="0"/>
              <a:t>¡</a:t>
            </a:r>
            <a:r>
              <a:rPr lang="en-US" sz="6000" dirty="0" err="1"/>
              <a:t>Vamos</a:t>
            </a:r>
            <a:r>
              <a:rPr lang="en-US" sz="6000" dirty="0"/>
              <a:t> </a:t>
            </a:r>
            <a:r>
              <a:rPr lang="en-US" sz="6000" dirty="0" err="1"/>
              <a:t>allá</a:t>
            </a:r>
            <a:r>
              <a:rPr lang="en-US" sz="6000" dirty="0"/>
              <a:t>! Ya me </a:t>
            </a:r>
            <a:r>
              <a:rPr lang="en-US" sz="6000" dirty="0" err="1"/>
              <a:t>puedo</a:t>
            </a:r>
            <a:r>
              <a:rPr lang="en-US" sz="6000" dirty="0"/>
              <a:t> </a:t>
            </a:r>
            <a:r>
              <a:rPr lang="en-US" sz="6000" dirty="0" err="1"/>
              <a:t>olvidar</a:t>
            </a:r>
            <a:r>
              <a:rPr lang="en-US" sz="6000" dirty="0"/>
              <a:t> de </a:t>
            </a:r>
            <a:r>
              <a:rPr lang="en-US" sz="6000" dirty="0" err="1"/>
              <a:t>estar</a:t>
            </a:r>
            <a:r>
              <a:rPr lang="en-US" sz="6000" dirty="0"/>
              <a:t> </a:t>
            </a:r>
            <a:r>
              <a:rPr lang="en-US" sz="6000" dirty="0" err="1"/>
              <a:t>en</a:t>
            </a:r>
            <a:r>
              <a:rPr lang="en-US" sz="6000" dirty="0"/>
              <a:t> </a:t>
            </a:r>
            <a:r>
              <a:rPr lang="en-US" sz="6000" dirty="0" err="1"/>
              <a:t>bronce</a:t>
            </a:r>
            <a:r>
              <a:rPr lang="en-US" sz="6000" dirty="0"/>
              <a:t> </a:t>
            </a:r>
            <a:r>
              <a:rPr lang="en-US" sz="6000" dirty="0" err="1"/>
              <a:t>en</a:t>
            </a:r>
            <a:r>
              <a:rPr lang="en-US" sz="6000" dirty="0"/>
              <a:t> </a:t>
            </a:r>
            <a:r>
              <a:rPr lang="en-US" sz="6000" dirty="0" err="1"/>
              <a:t>Starcraft</a:t>
            </a:r>
            <a:r>
              <a:rPr lang="en-US" sz="6000" dirty="0"/>
              <a:t> 2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91A1668-4D8B-2E74-4933-8F0866150B04}"/>
              </a:ext>
            </a:extLst>
          </p:cNvPr>
          <p:cNvSpPr/>
          <p:nvPr/>
        </p:nvSpPr>
        <p:spPr bwMode="auto">
          <a:xfrm>
            <a:off x="9799637" y="219868"/>
            <a:ext cx="2209800" cy="457994"/>
          </a:xfrm>
          <a:prstGeom prst="rect">
            <a:avLst/>
          </a:prstGeom>
          <a:solidFill>
            <a:srgbClr val="E3C0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#GlobalAzure</a:t>
            </a:r>
          </a:p>
        </p:txBody>
      </p:sp>
    </p:spTree>
    <p:extLst>
      <p:ext uri="{BB962C8B-B14F-4D97-AF65-F5344CB8AC3E}">
        <p14:creationId xmlns:p14="http://schemas.microsoft.com/office/powerpoint/2010/main" val="225392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51199574-7FE5-2770-D7C6-6FCA6516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77" y="144462"/>
            <a:ext cx="7638097" cy="2133600"/>
          </a:xfrm>
        </p:spPr>
        <p:txBody>
          <a:bodyPr/>
          <a:lstStyle/>
          <a:p>
            <a:pPr algn="ctr"/>
            <a:r>
              <a:rPr lang="es-ES" sz="6000" dirty="0"/>
              <a:t>Supermente 0.0.2</a:t>
            </a:r>
            <a:br>
              <a:rPr lang="es-ES" sz="6000" dirty="0"/>
            </a:br>
            <a:r>
              <a:rPr lang="es-ES" sz="6000" dirty="0" err="1"/>
              <a:t>Hydralisk</a:t>
            </a:r>
            <a:r>
              <a:rPr lang="es-ES" sz="6000" dirty="0"/>
              <a:t> </a:t>
            </a:r>
            <a:r>
              <a:rPr lang="es-ES" sz="6000" dirty="0" err="1"/>
              <a:t>version</a:t>
            </a:r>
            <a:endParaRPr lang="es-ES" sz="60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AFBD8F9-11A8-3799-B17D-C3C6B424582A}"/>
              </a:ext>
            </a:extLst>
          </p:cNvPr>
          <p:cNvSpPr txBox="1">
            <a:spLocks/>
          </p:cNvSpPr>
          <p:nvPr/>
        </p:nvSpPr>
        <p:spPr>
          <a:xfrm>
            <a:off x="3094037" y="3521154"/>
            <a:ext cx="3004820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rgbClr val="43444A"/>
                </a:solidFill>
                <a:effectLst/>
                <a:latin typeface="Lufga" panose="00000500000000000000" pitchFamily="50" charset="0"/>
                <a:ea typeface="+mn-ea"/>
                <a:cs typeface="Segoe UI" pitchFamily="34" charset="0"/>
              </a:defRPr>
            </a:lvl1pPr>
          </a:lstStyle>
          <a:p>
            <a:r>
              <a:rPr lang="es-ES" sz="5400" dirty="0">
                <a:solidFill>
                  <a:srgbClr val="FFFFFF"/>
                </a:solidFill>
              </a:rPr>
              <a:t>DEMO 2</a:t>
            </a:r>
          </a:p>
        </p:txBody>
      </p:sp>
      <p:pic>
        <p:nvPicPr>
          <p:cNvPr id="8" name="Picture 2" descr="Tofu — Heart of the Swarm ~ Zerg">
            <a:extLst>
              <a:ext uri="{FF2B5EF4-FFF2-40B4-BE49-F238E27FC236}">
                <a16:creationId xmlns:a16="http://schemas.microsoft.com/office/drawing/2014/main" id="{13D53B8C-FC11-2183-376D-9A3737CC8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46516" y="1363662"/>
            <a:ext cx="3004819" cy="460560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B340561-CDFA-92BF-D1BF-BC00100047F7}"/>
              </a:ext>
            </a:extLst>
          </p:cNvPr>
          <p:cNvSpPr/>
          <p:nvPr/>
        </p:nvSpPr>
        <p:spPr bwMode="auto">
          <a:xfrm>
            <a:off x="9799637" y="219868"/>
            <a:ext cx="2209800" cy="457994"/>
          </a:xfrm>
          <a:prstGeom prst="rect">
            <a:avLst/>
          </a:prstGeom>
          <a:solidFill>
            <a:srgbClr val="E3C0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#GlobalAzure</a:t>
            </a:r>
          </a:p>
        </p:txBody>
      </p:sp>
    </p:spTree>
    <p:extLst>
      <p:ext uri="{BB962C8B-B14F-4D97-AF65-F5344CB8AC3E}">
        <p14:creationId xmlns:p14="http://schemas.microsoft.com/office/powerpoint/2010/main" val="399485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CACBE9-06D4-C741-7AB3-90BA83E9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Sentimientos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8801DA-7087-08FD-B4BD-AF2A4883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437" y="144462"/>
            <a:ext cx="5158231" cy="5599040"/>
          </a:xfrm>
          <a:prstGeom prst="rect">
            <a:avLst/>
          </a:prstGeom>
        </p:spPr>
      </p:pic>
      <p:pic>
        <p:nvPicPr>
          <p:cNvPr id="6" name="Picture 8" descr="OpenAI's bug bounty program - Bugcrowd">
            <a:extLst>
              <a:ext uri="{FF2B5EF4-FFF2-40B4-BE49-F238E27FC236}">
                <a16:creationId xmlns:a16="http://schemas.microsoft.com/office/drawing/2014/main" id="{834B9020-9E7D-3B2F-611B-FB560857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037" y="525462"/>
            <a:ext cx="914400" cy="9144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79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2">
            <a:extLst>
              <a:ext uri="{FF2B5EF4-FFF2-40B4-BE49-F238E27FC236}">
                <a16:creationId xmlns:a16="http://schemas.microsoft.com/office/drawing/2014/main" id="{D76A8AE8-A52F-726D-3667-4085901C68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01" y="276806"/>
            <a:ext cx="8001000" cy="1745326"/>
          </a:xfrm>
        </p:spPr>
        <p:txBody>
          <a:bodyPr/>
          <a:lstStyle/>
          <a:p>
            <a:r>
              <a:rPr lang="es-ES" sz="6600" dirty="0">
                <a:solidFill>
                  <a:srgbClr val="FFFFFF"/>
                </a:solidFill>
              </a:rPr>
              <a:t>¿Podéis batir a mi IA?</a:t>
            </a: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CC4498E4-5666-14A6-7C9B-90C5AAA49BA9}"/>
              </a:ext>
            </a:extLst>
          </p:cNvPr>
          <p:cNvSpPr txBox="1">
            <a:spLocks/>
          </p:cNvSpPr>
          <p:nvPr/>
        </p:nvSpPr>
        <p:spPr>
          <a:xfrm>
            <a:off x="1417637" y="4110619"/>
            <a:ext cx="7620000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Lufga" panose="00000500000000000000" pitchFamily="50" charset="0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https://github.com/Javierif/</a:t>
            </a:r>
          </a:p>
          <a:p>
            <a:r>
              <a:rPr lang="es-ES" sz="2800" dirty="0"/>
              <a:t>GlobalAzureBootcamp2023-AutoGPT</a:t>
            </a:r>
          </a:p>
        </p:txBody>
      </p:sp>
      <p:pic>
        <p:nvPicPr>
          <p:cNvPr id="8" name="Picture 2" descr="GitHub icon in Gradient Line Style">
            <a:extLst>
              <a:ext uri="{FF2B5EF4-FFF2-40B4-BE49-F238E27FC236}">
                <a16:creationId xmlns:a16="http://schemas.microsoft.com/office/drawing/2014/main" id="{4EB74EC4-D752-8389-BFCD-488ED0F29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37" y="1523141"/>
            <a:ext cx="2721528" cy="272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 want YOU : r/starcraft">
            <a:extLst>
              <a:ext uri="{FF2B5EF4-FFF2-40B4-BE49-F238E27FC236}">
                <a16:creationId xmlns:a16="http://schemas.microsoft.com/office/drawing/2014/main" id="{4994C25D-4EAD-D62C-188D-261E0557E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255" t="-10929" r="1594" b="1714"/>
          <a:stretch/>
        </p:blipFill>
        <p:spPr bwMode="auto">
          <a:xfrm>
            <a:off x="7397415" y="220662"/>
            <a:ext cx="4761102" cy="632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94523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5A41C837-C4CC-58CB-D756-BF124EA61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37" y="1897062"/>
            <a:ext cx="3429000" cy="2424546"/>
          </a:xfrm>
          <a:prstGeom prst="rect">
            <a:avLst/>
          </a:prstGeom>
        </p:spPr>
      </p:pic>
      <p:pic>
        <p:nvPicPr>
          <p:cNvPr id="4100" name="Picture 4" descr="Rodolfo (@brassito) / Twitter">
            <a:extLst>
              <a:ext uri="{FF2B5EF4-FFF2-40B4-BE49-F238E27FC236}">
                <a16:creationId xmlns:a16="http://schemas.microsoft.com/office/drawing/2014/main" id="{FC1FDBCA-F248-4153-9AC6-E89925B1F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994" y="5024329"/>
            <a:ext cx="1904999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7266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6201" y="1516062"/>
            <a:ext cx="10998199" cy="1828786"/>
          </a:xfrm>
          <a:noFill/>
        </p:spPr>
        <p:txBody>
          <a:bodyPr/>
          <a:lstStyle/>
          <a:p>
            <a:r>
              <a:rPr lang="es-ES" sz="6000" b="1" dirty="0"/>
              <a:t>Invasión Zerg: </a:t>
            </a:r>
            <a:r>
              <a:rPr lang="es-ES" sz="6000" dirty="0"/>
              <a:t>Pongamos el piloto en Auto-GPT</a:t>
            </a:r>
            <a:endParaRPr lang="en-US" sz="6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757698" y="3826722"/>
            <a:ext cx="10517912" cy="1828007"/>
          </a:xfrm>
          <a:noFill/>
        </p:spPr>
        <p:txBody>
          <a:bodyPr/>
          <a:lstStyle/>
          <a:p>
            <a:r>
              <a:rPr lang="en-US" dirty="0"/>
              <a:t>Javier Iniesta Fernández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004B02C-9702-C9B8-A11F-41BFCBB1D34E}"/>
              </a:ext>
            </a:extLst>
          </p:cNvPr>
          <p:cNvSpPr/>
          <p:nvPr/>
        </p:nvSpPr>
        <p:spPr bwMode="auto">
          <a:xfrm>
            <a:off x="9799637" y="219868"/>
            <a:ext cx="2209800" cy="457994"/>
          </a:xfrm>
          <a:prstGeom prst="rect">
            <a:avLst/>
          </a:prstGeom>
          <a:solidFill>
            <a:srgbClr val="E3C0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#GlobalAzure</a:t>
            </a:r>
          </a:p>
        </p:txBody>
      </p:sp>
      <p:pic>
        <p:nvPicPr>
          <p:cNvPr id="4" name="Picture 2" descr="Zergling Starcraft Sticker - Zergling Starcraft Sc2 Stickers">
            <a:extLst>
              <a:ext uri="{FF2B5EF4-FFF2-40B4-BE49-F238E27FC236}">
                <a16:creationId xmlns:a16="http://schemas.microsoft.com/office/drawing/2014/main" id="{A615A4C8-FFA5-A77E-9F30-6D5697F8A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8881" y="4733925"/>
            <a:ext cx="41719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quipo - ENCAMINA">
            <a:extLst>
              <a:ext uri="{FF2B5EF4-FFF2-40B4-BE49-F238E27FC236}">
                <a16:creationId xmlns:a16="http://schemas.microsoft.com/office/drawing/2014/main" id="{AE4531AF-53FD-F483-0355-D553699D1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0" y="3715507"/>
            <a:ext cx="1605786" cy="16057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123CDCB0-FAB7-E2B0-CD82-175835E2FF5C}"/>
              </a:ext>
            </a:extLst>
          </p:cNvPr>
          <p:cNvSpPr txBox="1">
            <a:spLocks/>
          </p:cNvSpPr>
          <p:nvPr/>
        </p:nvSpPr>
        <p:spPr>
          <a:xfrm>
            <a:off x="1927224" y="4501905"/>
            <a:ext cx="55102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bg1">
                    <a:lumMod val="85000"/>
                  </a:schemeClr>
                </a:solidFill>
                <a:latin typeface="Lufga" panose="00000500000000000000" pitchFamily="50" charset="0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rgbClr val="43444A"/>
                </a:solidFill>
                <a:latin typeface="Quicksand" pitchFamily="2" charset="0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rgbClr val="43444A"/>
                </a:solidFill>
                <a:latin typeface="Quicksand" pitchFamily="2" charset="0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rgbClr val="43444A"/>
                </a:solidFill>
                <a:latin typeface="Quicksand" pitchFamily="2" charset="0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rgbClr val="43444A"/>
                </a:solidFill>
                <a:latin typeface="Quicksand" pitchFamily="2" charset="0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1"/>
                </a:solidFill>
                <a:latin typeface="-apple-system"/>
              </a:rPr>
              <a:t>Data&amp;AI Architect en ENCAMINA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0" name="Picture 4" descr="Circle, twitter icon - Free download on Iconfinder">
            <a:extLst>
              <a:ext uri="{FF2B5EF4-FFF2-40B4-BE49-F238E27FC236}">
                <a16:creationId xmlns:a16="http://schemas.microsoft.com/office/drawing/2014/main" id="{06882469-A077-5893-6315-53A1D5D98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770" y="5570103"/>
            <a:ext cx="546928" cy="54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856298B-7ECA-E694-D6E2-A2EE7F8B0B4E}"/>
              </a:ext>
            </a:extLst>
          </p:cNvPr>
          <p:cNvSpPr txBox="1">
            <a:spLocks/>
          </p:cNvSpPr>
          <p:nvPr/>
        </p:nvSpPr>
        <p:spPr>
          <a:xfrm>
            <a:off x="1971914" y="5690311"/>
            <a:ext cx="4891598" cy="426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</a:rPr>
              <a:t>@MrOrphus</a:t>
            </a:r>
          </a:p>
        </p:txBody>
      </p:sp>
      <p:pic>
        <p:nvPicPr>
          <p:cNvPr id="12" name="Picture 6" descr="Linkedin - Iconos gratis de redes sociales">
            <a:extLst>
              <a:ext uri="{FF2B5EF4-FFF2-40B4-BE49-F238E27FC236}">
                <a16:creationId xmlns:a16="http://schemas.microsoft.com/office/drawing/2014/main" id="{B4C57FFF-F560-9DA8-3E36-12FF5194E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152" y="5559414"/>
            <a:ext cx="518160" cy="51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F568FB7-7D6F-90B0-962C-034D8E98A72A}"/>
              </a:ext>
            </a:extLst>
          </p:cNvPr>
          <p:cNvSpPr txBox="1">
            <a:spLocks/>
          </p:cNvSpPr>
          <p:nvPr/>
        </p:nvSpPr>
        <p:spPr>
          <a:xfrm>
            <a:off x="4479296" y="5644591"/>
            <a:ext cx="4891598" cy="426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</a:rPr>
              <a:t>/in/javierif/</a:t>
            </a:r>
          </a:p>
        </p:txBody>
      </p:sp>
      <p:pic>
        <p:nvPicPr>
          <p:cNvPr id="14" name="Picture 14" descr="Github Logo - Free social media icons">
            <a:extLst>
              <a:ext uri="{FF2B5EF4-FFF2-40B4-BE49-F238E27FC236}">
                <a16:creationId xmlns:a16="http://schemas.microsoft.com/office/drawing/2014/main" id="{7F164BCC-FDF1-ED29-2EDD-BD5F9D23A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136" y="5530291"/>
            <a:ext cx="518160" cy="51816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5AB0A20-0BD9-7BF1-036D-E4E0E40215C9}"/>
              </a:ext>
            </a:extLst>
          </p:cNvPr>
          <p:cNvSpPr txBox="1">
            <a:spLocks/>
          </p:cNvSpPr>
          <p:nvPr/>
        </p:nvSpPr>
        <p:spPr>
          <a:xfrm>
            <a:off x="6863512" y="5621731"/>
            <a:ext cx="4891598" cy="426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</a:rPr>
              <a:t>Javierif</a:t>
            </a:r>
          </a:p>
        </p:txBody>
      </p:sp>
      <p:pic>
        <p:nvPicPr>
          <p:cNvPr id="16" name="Picture 2" descr="Microsoft Pureview Assesment - ENCAMINA">
            <a:extLst>
              <a:ext uri="{FF2B5EF4-FFF2-40B4-BE49-F238E27FC236}">
                <a16:creationId xmlns:a16="http://schemas.microsoft.com/office/drawing/2014/main" id="{FD5D3105-17E7-8C09-309A-527E002E1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803" y="3912141"/>
            <a:ext cx="351472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0008E-6 -2.75987E-6 L -1.35717 0.00908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858" y="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39026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Subject A</a:t>
            </a:r>
          </a:p>
          <a:p>
            <a:r>
              <a:rPr lang="en-US" dirty="0"/>
              <a:t>Subject B</a:t>
            </a:r>
          </a:p>
          <a:p>
            <a:r>
              <a:rPr lang="en-US" dirty="0"/>
              <a:t>Subject C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pic>
        <p:nvPicPr>
          <p:cNvPr id="2" name="Picture 10" descr="StarCraft 2 celebrates anniversary by unlocking all three races in free  Starter Edition and more - Polygon">
            <a:extLst>
              <a:ext uri="{FF2B5EF4-FFF2-40B4-BE49-F238E27FC236}">
                <a16:creationId xmlns:a16="http://schemas.microsoft.com/office/drawing/2014/main" id="{A16ECF81-68D4-1390-E683-6D5EBA4CCA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-1167" r="1146" b="12603"/>
          <a:stretch/>
        </p:blipFill>
        <p:spPr bwMode="auto">
          <a:xfrm>
            <a:off x="-106363" y="-846138"/>
            <a:ext cx="13445259" cy="710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arCraft franchise - Wowpedia - Your wiki guide to the World of Warcraft">
            <a:extLst>
              <a:ext uri="{FF2B5EF4-FFF2-40B4-BE49-F238E27FC236}">
                <a16:creationId xmlns:a16="http://schemas.microsoft.com/office/drawing/2014/main" id="{41E91138-39D1-957F-E736-C109E965C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774" y="4792662"/>
            <a:ext cx="5510863" cy="254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diagonales cortadas 5">
            <a:extLst>
              <a:ext uri="{FF2B5EF4-FFF2-40B4-BE49-F238E27FC236}">
                <a16:creationId xmlns:a16="http://schemas.microsoft.com/office/drawing/2014/main" id="{611B4410-802C-5232-9D11-738B4D116BA1}"/>
              </a:ext>
            </a:extLst>
          </p:cNvPr>
          <p:cNvSpPr/>
          <p:nvPr/>
        </p:nvSpPr>
        <p:spPr bwMode="auto">
          <a:xfrm>
            <a:off x="432629" y="2761418"/>
            <a:ext cx="11425805" cy="1140903"/>
          </a:xfrm>
          <a:prstGeom prst="snip2Diag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ángulo: esquinas diagonales cortadas 6">
            <a:extLst>
              <a:ext uri="{FF2B5EF4-FFF2-40B4-BE49-F238E27FC236}">
                <a16:creationId xmlns:a16="http://schemas.microsoft.com/office/drawing/2014/main" id="{EADE95A6-4311-992A-99F0-863BBCA139CA}"/>
              </a:ext>
            </a:extLst>
          </p:cNvPr>
          <p:cNvSpPr/>
          <p:nvPr/>
        </p:nvSpPr>
        <p:spPr bwMode="auto">
          <a:xfrm flipH="1">
            <a:off x="432629" y="4724243"/>
            <a:ext cx="11425805" cy="1307284"/>
          </a:xfrm>
          <a:prstGeom prst="snip2Diag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5C79A94-C41E-40C5-B2E9-7D4510185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23" y="2922556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47D0AA8-FBFB-E90D-77AB-DEE904FAF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773" y="2961404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8CEEB33A-F0AB-5EEE-A3D1-A3E4C318C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112" y="2958109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3">
            <a:extLst>
              <a:ext uri="{FF2B5EF4-FFF2-40B4-BE49-F238E27FC236}">
                <a16:creationId xmlns:a16="http://schemas.microsoft.com/office/drawing/2014/main" id="{F262855E-E66F-41B4-633D-EFA4199B49D9}"/>
              </a:ext>
            </a:extLst>
          </p:cNvPr>
          <p:cNvSpPr txBox="1">
            <a:spLocks/>
          </p:cNvSpPr>
          <p:nvPr/>
        </p:nvSpPr>
        <p:spPr>
          <a:xfrm>
            <a:off x="4412841" y="2274767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Lufga" panose="00000500000000000000" pitchFamily="50" charset="0"/>
                <a:ea typeface="+mn-ea"/>
                <a:cs typeface="Segoe UI" pitchFamily="34" charset="0"/>
              </a:defRPr>
            </a:lvl1pPr>
          </a:lstStyle>
          <a:p>
            <a:r>
              <a:rPr lang="es-ES" dirty="0"/>
              <a:t>Estructuras</a:t>
            </a: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3F6FA9F7-F689-4E6D-2D58-56904D3A6A44}"/>
              </a:ext>
            </a:extLst>
          </p:cNvPr>
          <p:cNvSpPr txBox="1">
            <a:spLocks/>
          </p:cNvSpPr>
          <p:nvPr/>
        </p:nvSpPr>
        <p:spPr>
          <a:xfrm>
            <a:off x="4412841" y="4147473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Lufga" panose="00000500000000000000" pitchFamily="50" charset="0"/>
                <a:ea typeface="+mn-ea"/>
                <a:cs typeface="Segoe UI" pitchFamily="34" charset="0"/>
              </a:defRPr>
            </a:lvl1pPr>
          </a:lstStyle>
          <a:p>
            <a:r>
              <a:rPr lang="es-ES" dirty="0"/>
              <a:t>Unidades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4629415F-A0EB-DB56-6C4E-F9EE158B7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12" y="5063472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E0ABACDF-F60E-D4DE-64F3-4CC683E90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114" y="5027581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D567154B-B805-52BA-7D96-A1544C1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775" y="4937799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: esquinas diagonales cortadas 15">
            <a:extLst>
              <a:ext uri="{FF2B5EF4-FFF2-40B4-BE49-F238E27FC236}">
                <a16:creationId xmlns:a16="http://schemas.microsoft.com/office/drawing/2014/main" id="{AA59579D-075C-27E3-878F-193A03F2EAD0}"/>
              </a:ext>
            </a:extLst>
          </p:cNvPr>
          <p:cNvSpPr/>
          <p:nvPr/>
        </p:nvSpPr>
        <p:spPr bwMode="auto">
          <a:xfrm>
            <a:off x="432629" y="906462"/>
            <a:ext cx="11425805" cy="1140903"/>
          </a:xfrm>
          <a:prstGeom prst="snip2Diag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ítulo 3">
            <a:extLst>
              <a:ext uri="{FF2B5EF4-FFF2-40B4-BE49-F238E27FC236}">
                <a16:creationId xmlns:a16="http://schemas.microsoft.com/office/drawing/2014/main" id="{34D5B4A0-A37F-9FBA-7C7E-8C5B1E83F9C8}"/>
              </a:ext>
            </a:extLst>
          </p:cNvPr>
          <p:cNvSpPr txBox="1">
            <a:spLocks/>
          </p:cNvSpPr>
          <p:nvPr/>
        </p:nvSpPr>
        <p:spPr>
          <a:xfrm>
            <a:off x="4412841" y="402061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Lufga" panose="00000500000000000000" pitchFamily="50" charset="0"/>
                <a:ea typeface="+mn-ea"/>
                <a:cs typeface="Segoe UI" pitchFamily="34" charset="0"/>
              </a:defRPr>
            </a:lvl1pPr>
          </a:lstStyle>
          <a:p>
            <a:r>
              <a:rPr lang="es-ES" dirty="0"/>
              <a:t>Recursos</a:t>
            </a:r>
          </a:p>
        </p:txBody>
      </p:sp>
      <p:pic>
        <p:nvPicPr>
          <p:cNvPr id="18" name="Picture 14" descr="Resources - Liquipedia - The StarCraft II Encyclopedia">
            <a:extLst>
              <a:ext uri="{FF2B5EF4-FFF2-40B4-BE49-F238E27FC236}">
                <a16:creationId xmlns:a16="http://schemas.microsoft.com/office/drawing/2014/main" id="{C2062622-083E-18FA-1BB6-226B67BB9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856" y="1096457"/>
            <a:ext cx="895190" cy="76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Resources - Liquipedia - The StarCraft II Encyclopedia">
            <a:extLst>
              <a:ext uri="{FF2B5EF4-FFF2-40B4-BE49-F238E27FC236}">
                <a16:creationId xmlns:a16="http://schemas.microsoft.com/office/drawing/2014/main" id="{D3D03B8A-48B0-C159-396C-BE8DCD0BE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23" y="1096457"/>
            <a:ext cx="895190" cy="76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31AF018-E83A-F5DF-8D93-6414FDD5C691}"/>
              </a:ext>
            </a:extLst>
          </p:cNvPr>
          <p:cNvSpPr txBox="1"/>
          <p:nvPr/>
        </p:nvSpPr>
        <p:spPr>
          <a:xfrm>
            <a:off x="1586888" y="2869287"/>
            <a:ext cx="292775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2000" dirty="0">
                <a:solidFill>
                  <a:schemeClr val="bg1"/>
                </a:solidFill>
              </a:rPr>
              <a:t>Base principal, crea tropas, lugar donde se dejan los recursos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960A878-AB97-CECD-F554-5E57D73489E8}"/>
              </a:ext>
            </a:extLst>
          </p:cNvPr>
          <p:cNvSpPr txBox="1"/>
          <p:nvPr/>
        </p:nvSpPr>
        <p:spPr>
          <a:xfrm>
            <a:off x="5535478" y="2990378"/>
            <a:ext cx="29277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2000" dirty="0">
                <a:solidFill>
                  <a:schemeClr val="bg1"/>
                </a:solidFill>
              </a:rPr>
              <a:t>Edificio necesario para extraer Gas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47F6E92-52AF-FA88-E184-D5ADBE9368F1}"/>
              </a:ext>
            </a:extLst>
          </p:cNvPr>
          <p:cNvSpPr txBox="1"/>
          <p:nvPr/>
        </p:nvSpPr>
        <p:spPr>
          <a:xfrm>
            <a:off x="9079141" y="3023175"/>
            <a:ext cx="270379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2000" dirty="0">
                <a:solidFill>
                  <a:schemeClr val="bg1"/>
                </a:solidFill>
              </a:rPr>
              <a:t>Edificio necesario poder generar tropas </a:t>
            </a:r>
            <a:r>
              <a:rPr lang="es-ES" sz="2000" dirty="0" err="1">
                <a:solidFill>
                  <a:schemeClr val="bg1"/>
                </a:solidFill>
              </a:rPr>
              <a:t>zerling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CDA627D-88BF-349E-E1C6-A51702CE298D}"/>
              </a:ext>
            </a:extLst>
          </p:cNvPr>
          <p:cNvSpPr txBox="1"/>
          <p:nvPr/>
        </p:nvSpPr>
        <p:spPr>
          <a:xfrm>
            <a:off x="1833410" y="1032605"/>
            <a:ext cx="407461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2000" dirty="0">
                <a:solidFill>
                  <a:schemeClr val="bg1"/>
                </a:solidFill>
              </a:rPr>
              <a:t>Recurso principal del juego, necesario para cualquier tipo de tropa/estructura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06B34E4-DACC-45FC-5C73-864722C7901F}"/>
              </a:ext>
            </a:extLst>
          </p:cNvPr>
          <p:cNvSpPr txBox="1"/>
          <p:nvPr/>
        </p:nvSpPr>
        <p:spPr>
          <a:xfrm>
            <a:off x="7702365" y="1144297"/>
            <a:ext cx="407461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2000" dirty="0">
                <a:solidFill>
                  <a:schemeClr val="bg1"/>
                </a:solidFill>
              </a:rPr>
              <a:t>Recurso secundario, usado especialmente para mejoras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A630842-294E-078B-5B3D-2ED2355D704A}"/>
              </a:ext>
            </a:extLst>
          </p:cNvPr>
          <p:cNvSpPr txBox="1"/>
          <p:nvPr/>
        </p:nvSpPr>
        <p:spPr>
          <a:xfrm>
            <a:off x="1586888" y="5235642"/>
            <a:ext cx="407461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2000" dirty="0">
                <a:solidFill>
                  <a:schemeClr val="bg1"/>
                </a:solidFill>
              </a:rPr>
              <a:t>Unidad recolectora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6E37BD3-9BA1-99C0-C428-A5673897CD1D}"/>
              </a:ext>
            </a:extLst>
          </p:cNvPr>
          <p:cNvSpPr txBox="1"/>
          <p:nvPr/>
        </p:nvSpPr>
        <p:spPr>
          <a:xfrm>
            <a:off x="5535478" y="4963757"/>
            <a:ext cx="251435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2000" dirty="0">
                <a:solidFill>
                  <a:schemeClr val="bg1"/>
                </a:solidFill>
              </a:rPr>
              <a:t>Nos permite aumentar el límite de unidades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848D404-6A4D-214E-D018-AF7551916B57}"/>
              </a:ext>
            </a:extLst>
          </p:cNvPr>
          <p:cNvSpPr txBox="1"/>
          <p:nvPr/>
        </p:nvSpPr>
        <p:spPr>
          <a:xfrm>
            <a:off x="9206883" y="5223996"/>
            <a:ext cx="251435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2000" dirty="0">
                <a:solidFill>
                  <a:schemeClr val="bg1"/>
                </a:solidFill>
              </a:rPr>
              <a:t>Unidad de ataque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CC61ED7-ED15-148C-7F11-2470EAB026D0}"/>
              </a:ext>
            </a:extLst>
          </p:cNvPr>
          <p:cNvSpPr/>
          <p:nvPr/>
        </p:nvSpPr>
        <p:spPr bwMode="auto">
          <a:xfrm>
            <a:off x="9799637" y="219868"/>
            <a:ext cx="2209800" cy="457994"/>
          </a:xfrm>
          <a:prstGeom prst="rect">
            <a:avLst/>
          </a:prstGeom>
          <a:solidFill>
            <a:srgbClr val="E3C0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#GlobalAzure</a:t>
            </a:r>
          </a:p>
        </p:txBody>
      </p:sp>
    </p:spTree>
    <p:extLst>
      <p:ext uri="{BB962C8B-B14F-4D97-AF65-F5344CB8AC3E}">
        <p14:creationId xmlns:p14="http://schemas.microsoft.com/office/powerpoint/2010/main" val="48320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3CAFEED-1CC1-1F37-6FFD-5D6543272728}"/>
              </a:ext>
            </a:extLst>
          </p:cNvPr>
          <p:cNvSpPr txBox="1">
            <a:spLocks/>
          </p:cNvSpPr>
          <p:nvPr/>
        </p:nvSpPr>
        <p:spPr>
          <a:xfrm>
            <a:off x="1758929" y="1178004"/>
            <a:ext cx="11018520" cy="553998"/>
          </a:xfrm>
          <a:prstGeom prst="rect">
            <a:avLst/>
          </a:prstGeom>
        </p:spPr>
        <p:txBody>
          <a:bodyPr vert="horz" wrap="square" lIns="146304" tIns="9144" rIns="146304" bIns="9144" rtlCol="0" anchor="b" anchorCtr="0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s-ES" dirty="0"/>
              <a:t>¿Qué vamos a necesitar?</a:t>
            </a:r>
          </a:p>
        </p:txBody>
      </p:sp>
      <p:pic>
        <p:nvPicPr>
          <p:cNvPr id="5" name="Picture 2" descr="Starcraft 2 Icon #346669 - Free Icons Library">
            <a:extLst>
              <a:ext uri="{FF2B5EF4-FFF2-40B4-BE49-F238E27FC236}">
                <a16:creationId xmlns:a16="http://schemas.microsoft.com/office/drawing/2014/main" id="{FFBA0A0F-A37D-BE3D-7879-5D43483F5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2286000"/>
            <a:ext cx="20066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ython icon - Free download on Iconfinder">
            <a:extLst>
              <a:ext uri="{FF2B5EF4-FFF2-40B4-BE49-F238E27FC236}">
                <a16:creationId xmlns:a16="http://schemas.microsoft.com/office/drawing/2014/main" id="{88ED3916-FA0B-A1D9-67E8-9252B47A5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899" y="1811927"/>
            <a:ext cx="20066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EFCC4-DFB8-20E7-A5AE-934979ED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198" y="2286000"/>
            <a:ext cx="2006599" cy="200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3">
            <a:extLst>
              <a:ext uri="{FF2B5EF4-FFF2-40B4-BE49-F238E27FC236}">
                <a16:creationId xmlns:a16="http://schemas.microsoft.com/office/drawing/2014/main" id="{B3A046BE-C2E3-D51E-FE77-0664DE67DD7C}"/>
              </a:ext>
            </a:extLst>
          </p:cNvPr>
          <p:cNvSpPr txBox="1">
            <a:spLocks/>
          </p:cNvSpPr>
          <p:nvPr/>
        </p:nvSpPr>
        <p:spPr>
          <a:xfrm>
            <a:off x="4787899" y="4015600"/>
            <a:ext cx="2006599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Lufga" panose="00000500000000000000" pitchFamily="50" charset="0"/>
                <a:ea typeface="+mn-ea"/>
                <a:cs typeface="Segoe UI" pitchFamily="34" charset="0"/>
              </a:defRPr>
            </a:lvl1pPr>
          </a:lstStyle>
          <a:p>
            <a:r>
              <a:rPr lang="es-ES" dirty="0"/>
              <a:t>Python 3</a:t>
            </a:r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89D67D31-47FA-EED0-DA05-9A4A20C5B227}"/>
              </a:ext>
            </a:extLst>
          </p:cNvPr>
          <p:cNvSpPr txBox="1">
            <a:spLocks/>
          </p:cNvSpPr>
          <p:nvPr/>
        </p:nvSpPr>
        <p:spPr>
          <a:xfrm>
            <a:off x="7975601" y="4292599"/>
            <a:ext cx="450849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Lufga" panose="00000500000000000000" pitchFamily="50" charset="0"/>
                <a:ea typeface="+mn-ea"/>
                <a:cs typeface="Segoe UI" pitchFamily="34" charset="0"/>
              </a:defRPr>
            </a:lvl1pPr>
          </a:lstStyle>
          <a:p>
            <a:r>
              <a:rPr lang="es-ES" b="0" i="0" strike="noStrike" dirty="0">
                <a:solidFill>
                  <a:schemeClr val="bg1"/>
                </a:solidFill>
                <a:effectLst/>
                <a:latin typeface="-apple-system"/>
              </a:rPr>
              <a:t>BurnySc2</a:t>
            </a:r>
            <a:r>
              <a:rPr lang="es-ES" b="0" i="0" dirty="0">
                <a:solidFill>
                  <a:schemeClr val="bg1"/>
                </a:solidFill>
                <a:effectLst/>
                <a:latin typeface="-apple-system"/>
              </a:rPr>
              <a:t>/</a:t>
            </a:r>
            <a:r>
              <a:rPr lang="es-ES" b="1" i="0" strike="noStrike" dirty="0">
                <a:solidFill>
                  <a:schemeClr val="bg1"/>
                </a:solidFill>
                <a:effectLst/>
                <a:latin typeface="-apple-system"/>
              </a:rPr>
              <a:t>python-sc2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Título 3">
            <a:extLst>
              <a:ext uri="{FF2B5EF4-FFF2-40B4-BE49-F238E27FC236}">
                <a16:creationId xmlns:a16="http://schemas.microsoft.com/office/drawing/2014/main" id="{4F45AF3A-0C8D-00C1-062F-8E79535E3D89}"/>
              </a:ext>
            </a:extLst>
          </p:cNvPr>
          <p:cNvSpPr txBox="1">
            <a:spLocks/>
          </p:cNvSpPr>
          <p:nvPr/>
        </p:nvSpPr>
        <p:spPr>
          <a:xfrm>
            <a:off x="588263" y="4334870"/>
            <a:ext cx="25209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bg1"/>
                </a:solidFill>
                <a:effectLst/>
                <a:latin typeface="Lufga" panose="00000500000000000000" pitchFamily="50" charset="0"/>
                <a:ea typeface="+mn-ea"/>
                <a:cs typeface="Segoe UI" pitchFamily="34" charset="0"/>
              </a:defRPr>
            </a:lvl1pPr>
          </a:lstStyle>
          <a:p>
            <a:r>
              <a:rPr lang="es-ES" dirty="0" err="1"/>
              <a:t>Starcraft</a:t>
            </a:r>
            <a:r>
              <a:rPr lang="es-ES" dirty="0"/>
              <a:t> 2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4367436-5A49-7EF2-DF11-438E03472515}"/>
              </a:ext>
            </a:extLst>
          </p:cNvPr>
          <p:cNvSpPr/>
          <p:nvPr/>
        </p:nvSpPr>
        <p:spPr bwMode="auto">
          <a:xfrm>
            <a:off x="9799637" y="219868"/>
            <a:ext cx="2209800" cy="457994"/>
          </a:xfrm>
          <a:prstGeom prst="rect">
            <a:avLst/>
          </a:prstGeom>
          <a:solidFill>
            <a:srgbClr val="E3C0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#GlobalAzure</a:t>
            </a:r>
          </a:p>
        </p:txBody>
      </p:sp>
    </p:spTree>
    <p:extLst>
      <p:ext uri="{BB962C8B-B14F-4D97-AF65-F5344CB8AC3E}">
        <p14:creationId xmlns:p14="http://schemas.microsoft.com/office/powerpoint/2010/main" val="47571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29DB54-2F14-CA7A-4AC4-BD120C0D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37" y="296862"/>
            <a:ext cx="8153400" cy="1981200"/>
          </a:xfrm>
        </p:spPr>
        <p:txBody>
          <a:bodyPr/>
          <a:lstStyle/>
          <a:p>
            <a:pPr algn="ctr"/>
            <a:r>
              <a:rPr lang="es-ES" dirty="0"/>
              <a:t>Supermente 0.0.1 </a:t>
            </a:r>
            <a:r>
              <a:rPr lang="es-ES" dirty="0" err="1"/>
              <a:t>Zerling</a:t>
            </a:r>
            <a:r>
              <a:rPr lang="es-ES" dirty="0"/>
              <a:t> </a:t>
            </a:r>
            <a:r>
              <a:rPr lang="es-ES" dirty="0" err="1"/>
              <a:t>version</a:t>
            </a:r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6385612-A3F4-2617-E0A2-D35F00024825}"/>
              </a:ext>
            </a:extLst>
          </p:cNvPr>
          <p:cNvSpPr txBox="1">
            <a:spLocks/>
          </p:cNvSpPr>
          <p:nvPr/>
        </p:nvSpPr>
        <p:spPr>
          <a:xfrm>
            <a:off x="2989580" y="3059564"/>
            <a:ext cx="3004820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rgbClr val="43444A"/>
                </a:solidFill>
                <a:effectLst/>
                <a:latin typeface="Lufga" panose="00000500000000000000" pitchFamily="50" charset="0"/>
                <a:ea typeface="+mn-ea"/>
                <a:cs typeface="Segoe UI" pitchFamily="34" charset="0"/>
              </a:defRPr>
            </a:lvl1pPr>
          </a:lstStyle>
          <a:p>
            <a:r>
              <a:rPr lang="es-ES" sz="5400" dirty="0">
                <a:solidFill>
                  <a:schemeClr val="bg1"/>
                </a:solidFill>
              </a:rPr>
              <a:t>DEMO 1</a:t>
            </a:r>
          </a:p>
        </p:txBody>
      </p:sp>
      <p:pic>
        <p:nvPicPr>
          <p:cNvPr id="6" name="Picture 2" descr="StarCraft 2 - Zergling Quotes - YouTube">
            <a:extLst>
              <a:ext uri="{FF2B5EF4-FFF2-40B4-BE49-F238E27FC236}">
                <a16:creationId xmlns:a16="http://schemas.microsoft.com/office/drawing/2014/main" id="{6EAFDB2A-4C4B-CB1F-DE4B-392DC7F9D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4" r="23731"/>
          <a:stretch/>
        </p:blipFill>
        <p:spPr bwMode="auto">
          <a:xfrm flipH="1">
            <a:off x="8535682" y="926906"/>
            <a:ext cx="3385073" cy="509631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8F0E757-EF7F-DB3D-68FE-548372D8DCC6}"/>
              </a:ext>
            </a:extLst>
          </p:cNvPr>
          <p:cNvSpPr/>
          <p:nvPr/>
        </p:nvSpPr>
        <p:spPr bwMode="auto">
          <a:xfrm>
            <a:off x="9799637" y="219868"/>
            <a:ext cx="2209800" cy="457994"/>
          </a:xfrm>
          <a:prstGeom prst="rect">
            <a:avLst/>
          </a:prstGeom>
          <a:solidFill>
            <a:srgbClr val="E3C0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#GlobalAzure</a:t>
            </a:r>
          </a:p>
        </p:txBody>
      </p:sp>
    </p:spTree>
    <p:extLst>
      <p:ext uri="{BB962C8B-B14F-4D97-AF65-F5344CB8AC3E}">
        <p14:creationId xmlns:p14="http://schemas.microsoft.com/office/powerpoint/2010/main" val="413666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E0C2CC7-0B09-F8F4-B321-46088C32AE23}"/>
              </a:ext>
            </a:extLst>
          </p:cNvPr>
          <p:cNvSpPr txBox="1">
            <a:spLocks/>
          </p:cNvSpPr>
          <p:nvPr/>
        </p:nvSpPr>
        <p:spPr>
          <a:xfrm>
            <a:off x="292875" y="326522"/>
            <a:ext cx="6989859" cy="1107996"/>
          </a:xfrm>
          <a:prstGeom prst="rect">
            <a:avLst/>
          </a:prstGeom>
        </p:spPr>
        <p:txBody>
          <a:bodyPr vert="horz" wrap="square" lIns="146304" tIns="9144" rIns="146304" bIns="9144" rtlCol="0" anchor="b" anchorCtr="0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s-ES" sz="4800" dirty="0"/>
              <a:t>AJA!  Yo, la Supermente soy un ser superior…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10D940C-8B8D-B211-9705-B54427091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75"/>
          <a:stretch/>
        </p:blipFill>
        <p:spPr bwMode="auto">
          <a:xfrm>
            <a:off x="3787805" y="1723317"/>
            <a:ext cx="3443506" cy="23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8B1E4D0-E99B-5BA9-C8BC-858D49C9C9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5"/>
          <a:stretch/>
        </p:blipFill>
        <p:spPr bwMode="auto">
          <a:xfrm>
            <a:off x="3787805" y="4026717"/>
            <a:ext cx="3443506" cy="221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18AEC92-8FB7-0367-88B8-82F7CC75BE67}"/>
              </a:ext>
            </a:extLst>
          </p:cNvPr>
          <p:cNvSpPr/>
          <p:nvPr/>
        </p:nvSpPr>
        <p:spPr bwMode="auto">
          <a:xfrm>
            <a:off x="9799637" y="219868"/>
            <a:ext cx="2209800" cy="457994"/>
          </a:xfrm>
          <a:prstGeom prst="rect">
            <a:avLst/>
          </a:prstGeom>
          <a:solidFill>
            <a:srgbClr val="E3C0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#GlobalAzure</a:t>
            </a:r>
          </a:p>
        </p:txBody>
      </p:sp>
    </p:spTree>
    <p:extLst>
      <p:ext uri="{BB962C8B-B14F-4D97-AF65-F5344CB8AC3E}">
        <p14:creationId xmlns:p14="http://schemas.microsoft.com/office/powerpoint/2010/main" val="360745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76A3E19-2E86-CA66-E62B-981161942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1211262"/>
            <a:ext cx="5145601" cy="56868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49DBE3E-2C03-6414-E3E0-C0678AB57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438" y="1516062"/>
            <a:ext cx="6353804" cy="4674542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C96BC583-C6A2-D15F-07B0-3D610230493D}"/>
              </a:ext>
            </a:extLst>
          </p:cNvPr>
          <p:cNvSpPr txBox="1">
            <a:spLocks/>
          </p:cNvSpPr>
          <p:nvPr/>
        </p:nvSpPr>
        <p:spPr>
          <a:xfrm>
            <a:off x="2600838" y="352071"/>
            <a:ext cx="6553200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rgbClr val="43444A"/>
                </a:solidFill>
                <a:effectLst/>
                <a:latin typeface="Lufga" panose="00000500000000000000" pitchFamily="50" charset="0"/>
                <a:ea typeface="+mn-ea"/>
                <a:cs typeface="Segoe UI" pitchFamily="34" charset="0"/>
              </a:defRPr>
            </a:lvl1pPr>
          </a:lstStyle>
          <a:p>
            <a:r>
              <a:rPr lang="es-ES" sz="5400" dirty="0">
                <a:solidFill>
                  <a:schemeClr val="bg1"/>
                </a:solidFill>
              </a:rPr>
              <a:t>¿Qué es Auto-GPT?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EB66230-65EF-3728-7DB2-B791476597B9}"/>
              </a:ext>
            </a:extLst>
          </p:cNvPr>
          <p:cNvSpPr txBox="1">
            <a:spLocks/>
          </p:cNvSpPr>
          <p:nvPr/>
        </p:nvSpPr>
        <p:spPr>
          <a:xfrm>
            <a:off x="3170237" y="3984573"/>
            <a:ext cx="7696200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rgbClr val="43444A"/>
                </a:solidFill>
                <a:effectLst/>
                <a:latin typeface="Lufga" panose="00000500000000000000" pitchFamily="50" charset="0"/>
                <a:ea typeface="+mn-ea"/>
                <a:cs typeface="Segoe UI" pitchFamily="34" charset="0"/>
              </a:defRPr>
            </a:lvl1pPr>
          </a:lstStyle>
          <a:p>
            <a:r>
              <a:rPr lang="es-ES" sz="5400" dirty="0">
                <a:solidFill>
                  <a:schemeClr val="bg1"/>
                </a:solidFill>
              </a:rPr>
              <a:t>Comando = </a:t>
            </a:r>
            <a:r>
              <a:rPr lang="es-ES" sz="5400" dirty="0" err="1">
                <a:solidFill>
                  <a:schemeClr val="bg1"/>
                </a:solidFill>
              </a:rPr>
              <a:t>Function</a:t>
            </a:r>
            <a:endParaRPr lang="es-ES" sz="5400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8FE7164-4AF8-6207-6D1E-12676FBB8009}"/>
              </a:ext>
            </a:extLst>
          </p:cNvPr>
          <p:cNvSpPr/>
          <p:nvPr/>
        </p:nvSpPr>
        <p:spPr bwMode="auto">
          <a:xfrm>
            <a:off x="9799637" y="219868"/>
            <a:ext cx="2209800" cy="457994"/>
          </a:xfrm>
          <a:prstGeom prst="rect">
            <a:avLst/>
          </a:prstGeom>
          <a:solidFill>
            <a:srgbClr val="E3C0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#GlobalAzure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354</Words>
  <Application>Microsoft Office PowerPoint</Application>
  <PresentationFormat>Personalizado</PresentationFormat>
  <Paragraphs>74</Paragraphs>
  <Slides>17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17</vt:i4>
      </vt:variant>
    </vt:vector>
  </HeadingPairs>
  <TitlesOfParts>
    <vt:vector size="26" baseType="lpstr">
      <vt:lpstr>-apple-system</vt:lpstr>
      <vt:lpstr>Arial</vt:lpstr>
      <vt:lpstr>Consolas</vt:lpstr>
      <vt:lpstr>Lufga</vt:lpstr>
      <vt:lpstr>Segoe UI</vt:lpstr>
      <vt:lpstr>Segoe UI Light</vt:lpstr>
      <vt:lpstr>Wingdings</vt:lpstr>
      <vt:lpstr>Connect_2016_Template_Light</vt:lpstr>
      <vt:lpstr>Connect_2016_Template_Dark</vt:lpstr>
      <vt:lpstr>Presentación de PowerPoint</vt:lpstr>
      <vt:lpstr>Invasión Zerg: Pongamos el piloto en Auto-GPT</vt:lpstr>
      <vt:lpstr>Presentación de PowerPoint</vt:lpstr>
      <vt:lpstr>Agenda</vt:lpstr>
      <vt:lpstr>Presentación de PowerPoint</vt:lpstr>
      <vt:lpstr>Presentación de PowerPoint</vt:lpstr>
      <vt:lpstr>Supermente 0.0.1 Zerling version</vt:lpstr>
      <vt:lpstr>Presentación de PowerPoint</vt:lpstr>
      <vt:lpstr>Presentación de PowerPoint</vt:lpstr>
      <vt:lpstr>¿Qué necesitaremos para Auto-GPT?</vt:lpstr>
      <vt:lpstr>Ok tengo dos herramientas.. ¿Pero como hago que hablen entre ellas?</vt:lpstr>
      <vt:lpstr>¡Vamos allá! Ya me puedo olvidar de estar en bronce en Starcraft 2</vt:lpstr>
      <vt:lpstr>Supermente 0.0.2 Hydralisk version</vt:lpstr>
      <vt:lpstr>Sentimientos</vt:lpstr>
      <vt:lpstr>¿Podéis batir a mi IA?</vt:lpstr>
      <vt:lpstr>Presentación de PowerPoint</vt:lpstr>
      <vt:lpstr>Presentación de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2023-05-08T19:44:06Z</dcterms:modified>
  <cp:category/>
</cp:coreProperties>
</file>